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269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03231-3883-4BD0-9EDD-6391B2039C9D}" type="datetime1">
              <a:rPr lang="it-IT" smtClean="0"/>
              <a:t>09/02/2024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936C-8E2D-4FC8-B20E-2CBF0A9FFB22}" type="datetime1">
              <a:rPr lang="it-IT" noProof="0" smtClean="0"/>
              <a:t>09/02/2024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7" name="Triangolo rettango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8" name="Triangolo rettango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9" name="Triangolo rettango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  <p:sp>
          <p:nvSpPr>
            <p:cNvPr id="9" name="Figura a mano libera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igura a mano libera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4" name="Figura a mano libera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0" name="Segnaposto immagin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immagin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immagin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zion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  <p:sp>
        <p:nvSpPr>
          <p:cNvPr id="36" name="Segnaposto tes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immagin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Figura a mano libera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Figura a mano libera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Figura a mano libera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igura a mano libera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6" name="Figura a mano libera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0" name="Figura a mano libera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Segnaposto numero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olo rettango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Triangolo rettango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Triangolo rettango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numero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it-IT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"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Citazione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8" name="Segnaposto contenut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it-IT" noProof="0">
                <a:latin typeface="+mj-lt"/>
              </a:rPr>
              <a:t>Fare clic per modificare lo stile del titolo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igura a mano libera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4" name="Figura a mano libera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ttangolo: Angolo singolo ritagliato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17" name="Rettangolo: Angolo singolo ritagliato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8" name="Figura a mano libera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664043"/>
            <a:ext cx="7077456" cy="1975269"/>
          </a:xfrm>
        </p:spPr>
        <p:txBody>
          <a:bodyPr rtlCol="0"/>
          <a:lstStyle/>
          <a:p>
            <a:pPr rtl="0"/>
            <a:r>
              <a:rPr lang="it-IT" dirty="0"/>
              <a:t>Computer Vision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dirty="0"/>
              <a:t>A Modified Canny Edge Detection Algorithm for</a:t>
            </a:r>
          </a:p>
          <a:p>
            <a:pPr marL="0" indent="0" rtl="0">
              <a:buNone/>
            </a:pPr>
            <a:r>
              <a:rPr lang="en-US" dirty="0"/>
              <a:t>Fruit Detection &amp; Classification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60652-C29D-32CF-1676-6BD44C33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1A4FF37-9C0E-AA58-E8F3-DFB274B3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10</a:t>
            </a:fld>
            <a:endParaRPr lang="it-IT" noProof="0"/>
          </a:p>
        </p:txBody>
      </p:sp>
      <p:pic>
        <p:nvPicPr>
          <p:cNvPr id="6" name="Immagine 5" descr="Immagine che contiene testo, schermata, cerchio, design&#10;&#10;Descrizione generata automaticamente">
            <a:extLst>
              <a:ext uri="{FF2B5EF4-FFF2-40B4-BE49-F238E27FC236}">
                <a16:creationId xmlns:a16="http://schemas.microsoft.com/office/drawing/2014/main" id="{BDCF22F9-04B9-E9F1-9509-2AA82135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5" y="1386834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cerchio, schermata&#10;&#10;Descrizione generata automaticamente">
            <a:extLst>
              <a:ext uri="{FF2B5EF4-FFF2-40B4-BE49-F238E27FC236}">
                <a16:creationId xmlns:a16="http://schemas.microsoft.com/office/drawing/2014/main" id="{6CBB0BB1-C893-1F7E-FEEA-A3DCA0D2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64" y="1386834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D556CF-33C0-4D9C-7787-375BD760DE76}"/>
              </a:ext>
            </a:extLst>
          </p:cNvPr>
          <p:cNvSpPr txBox="1"/>
          <p:nvPr/>
        </p:nvSpPr>
        <p:spPr>
          <a:xfrm>
            <a:off x="2620531" y="59457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000A13-9FD6-68C5-B566-91935FA82DE4}"/>
              </a:ext>
            </a:extLst>
          </p:cNvPr>
          <p:cNvSpPr txBox="1"/>
          <p:nvPr/>
        </p:nvSpPr>
        <p:spPr>
          <a:xfrm>
            <a:off x="8899492" y="594574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34892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8FF83-61E6-A69E-FD29-7FEC85FC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B53479-FADE-F657-B841-15D4A9D1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2D1E0E-B7B2-53EB-6C24-3C8B177E9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dirty="0"/>
              <a:t>Le immagini senza una </a:t>
            </a:r>
            <a:r>
              <a:rPr lang="it-IT" sz="2000" dirty="0" err="1"/>
              <a:t>pre</a:t>
            </a:r>
            <a:r>
              <a:rPr lang="it-IT" sz="2000" dirty="0"/>
              <a:t>-elaborazione non sono ottimali per </a:t>
            </a:r>
            <a:r>
              <a:rPr lang="it-IT" sz="2000" dirty="0" err="1"/>
              <a:t>l’object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r>
              <a:rPr lang="it-IT" sz="2000" dirty="0"/>
              <a:t> e la </a:t>
            </a:r>
            <a:r>
              <a:rPr lang="it-IT" sz="2000" dirty="0" err="1"/>
              <a:t>classification</a:t>
            </a:r>
            <a:r>
              <a:rPr lang="it-IT" sz="2000" dirty="0"/>
              <a:t>.</a:t>
            </a:r>
          </a:p>
          <a:p>
            <a:r>
              <a:rPr lang="it-IT" sz="2000" dirty="0"/>
              <a:t>Ridimensionamento 251x251</a:t>
            </a:r>
          </a:p>
          <a:p>
            <a:r>
              <a:rPr lang="it-IT" sz="2000" dirty="0"/>
              <a:t>Conversione scala-grigi</a:t>
            </a:r>
          </a:p>
          <a:p>
            <a:r>
              <a:rPr lang="it-IT" sz="2000" dirty="0"/>
              <a:t>Color </a:t>
            </a:r>
            <a:r>
              <a:rPr lang="it-IT" sz="2000" dirty="0" err="1"/>
              <a:t>Intensity</a:t>
            </a:r>
            <a:r>
              <a:rPr lang="it-IT" sz="2000" dirty="0"/>
              <a:t> feature </a:t>
            </a:r>
            <a:r>
              <a:rPr lang="it-IT" sz="2000" dirty="0" err="1"/>
              <a:t>extraction</a:t>
            </a:r>
            <a:endParaRPr lang="it-IT" sz="2000" dirty="0"/>
          </a:p>
          <a:p>
            <a:r>
              <a:rPr lang="it-IT" sz="2000" dirty="0" err="1"/>
              <a:t>Fruit</a:t>
            </a:r>
            <a:r>
              <a:rPr lang="it-IT" sz="2000" dirty="0"/>
              <a:t> size feature </a:t>
            </a:r>
            <a:r>
              <a:rPr lang="it-IT" sz="2000" dirty="0" err="1"/>
              <a:t>extraction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6458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8686-178E-1D8B-9318-24CFA666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831E16-D900-8888-242F-BF5A8CD0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12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055B55-0A2A-F5FE-D52A-3A7621FA5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6945345" cy="4093243"/>
          </a:xfrm>
        </p:spPr>
        <p:txBody>
          <a:bodyPr/>
          <a:lstStyle/>
          <a:p>
            <a:r>
              <a:rPr lang="it-IT" sz="2000" dirty="0"/>
              <a:t>Segmentazione tramite soglia con valore impostato a 200</a:t>
            </a:r>
          </a:p>
        </p:txBody>
      </p:sp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85A310B-FC17-E013-F310-638F5F9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84" y="2800845"/>
            <a:ext cx="3684974" cy="276373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81A0D3-B4B8-D43A-98D9-B5463519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00845"/>
            <a:ext cx="3684975" cy="27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14890-3C73-080B-19AB-CB3668A9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Intensità Colore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9CC5C-7EF8-2557-0AD3-DDA7C0A6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14974F-BB01-7DDF-6FEB-4F181ADF0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Estrazione componenti dei colori rosso, verde, blu</a:t>
            </a:r>
          </a:p>
          <a:p>
            <a:r>
              <a:rPr lang="it-IT" sz="2000" dirty="0"/>
              <a:t>Calcolo media intensità colori</a:t>
            </a:r>
          </a:p>
          <a:p>
            <a:r>
              <a:rPr lang="it-IT" sz="2000" dirty="0"/>
              <a:t>Normalizzazione delle medie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1E3A04-CCB9-656B-7D63-B70218FE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411" y="1493668"/>
            <a:ext cx="3951132" cy="36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12E7D-A0C5-C96C-638F-B75A419A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grandezza dei frutti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DC8A43F-4FF0-205D-56B8-339D927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4D08C3-4918-5277-FE18-F2B178542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La feature per il calcolo della grandezza usata è il raggio</a:t>
            </a:r>
          </a:p>
          <a:p>
            <a:r>
              <a:rPr lang="it-IT" sz="2000" dirty="0"/>
              <a:t>Individuazione del centro dell’immagine ricavata dai detector</a:t>
            </a:r>
          </a:p>
          <a:p>
            <a:r>
              <a:rPr lang="it-IT" sz="2000" dirty="0"/>
              <a:t>Calcolo raggio medio tramite distanza </a:t>
            </a:r>
            <a:r>
              <a:rPr lang="it-IT" sz="2000" dirty="0" err="1"/>
              <a:t>euclideana</a:t>
            </a:r>
            <a:endParaRPr lang="it-IT" sz="2000" dirty="0"/>
          </a:p>
        </p:txBody>
      </p:sp>
      <p:pic>
        <p:nvPicPr>
          <p:cNvPr id="6" name="Immagine 5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04783F56-C37B-B4A8-C9CF-8E0913D8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13" y="2638571"/>
            <a:ext cx="5159187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762AF-EFB8-2DA0-2AE4-796034C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up esperimenti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EC00868-9805-2F84-EE2A-F8A76C1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2C3E6C-0F55-7EF2-BE14-B995F8E54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/>
              <a:t>Sono state raccolte varie immagini nel web di arance e mele, di varie grandezze con diverse tonalità di colore</a:t>
            </a:r>
          </a:p>
          <a:p>
            <a:r>
              <a:rPr lang="it-IT" sz="2000" dirty="0"/>
              <a:t>Sono stati formati un Training Set e un Test Set</a:t>
            </a:r>
          </a:p>
          <a:p>
            <a:r>
              <a:rPr lang="it-IT" sz="2000" dirty="0"/>
              <a:t>Il Training Set è utilizzato per ricavare le soglie dell’algoritmo di matching</a:t>
            </a:r>
          </a:p>
          <a:p>
            <a:r>
              <a:rPr lang="it-IT" sz="2000" dirty="0"/>
              <a:t>Il Test Set è utilizzato per verificare le performance dell’algoritmo di matching e di </a:t>
            </a:r>
            <a:r>
              <a:rPr lang="it-IT" sz="2000" dirty="0" err="1"/>
              <a:t>classification</a:t>
            </a:r>
            <a:endParaRPr lang="it-IT" sz="2000" dirty="0"/>
          </a:p>
          <a:p>
            <a:r>
              <a:rPr lang="it-IT" sz="2000" dirty="0"/>
              <a:t>Codice scritto in Python con l’uso della libreria PIL</a:t>
            </a:r>
          </a:p>
        </p:txBody>
      </p:sp>
      <p:pic>
        <p:nvPicPr>
          <p:cNvPr id="6" name="Immagine 5" descr="Immagine che contiene frutto, Cibo naturale, cibo, mela&#10;&#10;Descrizione generata automaticamente">
            <a:extLst>
              <a:ext uri="{FF2B5EF4-FFF2-40B4-BE49-F238E27FC236}">
                <a16:creationId xmlns:a16="http://schemas.microsoft.com/office/drawing/2014/main" id="{5EE23C3A-5EB0-F7E1-BABA-2904D82C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63392" y="1226374"/>
            <a:ext cx="1537807" cy="1537807"/>
          </a:xfrm>
          <a:prstGeom prst="rect">
            <a:avLst/>
          </a:prstGeom>
        </p:spPr>
      </p:pic>
      <p:pic>
        <p:nvPicPr>
          <p:cNvPr id="10" name="Immagine 9" descr="Immagine che contiene frutto, mela, Cibo naturale, cibo&#10;&#10;Descrizione generata automaticamente">
            <a:extLst>
              <a:ext uri="{FF2B5EF4-FFF2-40B4-BE49-F238E27FC236}">
                <a16:creationId xmlns:a16="http://schemas.microsoft.com/office/drawing/2014/main" id="{D9C6A36A-7787-B3C5-0610-AEB26AAD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3" y="1226374"/>
            <a:ext cx="1537807" cy="1537807"/>
          </a:xfrm>
          <a:prstGeom prst="rect">
            <a:avLst/>
          </a:prstGeom>
        </p:spPr>
      </p:pic>
      <p:pic>
        <p:nvPicPr>
          <p:cNvPr id="12" name="Immagine 11" descr="Immagine che contiene frutto, Cibo naturale, agrume, arancione&#10;&#10;Descrizione generata automaticamente">
            <a:extLst>
              <a:ext uri="{FF2B5EF4-FFF2-40B4-BE49-F238E27FC236}">
                <a16:creationId xmlns:a16="http://schemas.microsoft.com/office/drawing/2014/main" id="{382212B8-0DBD-1F3B-6372-4648814C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3392" y="3135320"/>
            <a:ext cx="1537807" cy="1537807"/>
          </a:xfrm>
          <a:prstGeom prst="rect">
            <a:avLst/>
          </a:prstGeom>
        </p:spPr>
      </p:pic>
      <p:pic>
        <p:nvPicPr>
          <p:cNvPr id="14" name="Immagine 13" descr="Immagine che contiene frutto, Cibo naturale, agrume, prodotto&#10;&#10;Descrizione generata automaticamente">
            <a:extLst>
              <a:ext uri="{FF2B5EF4-FFF2-40B4-BE49-F238E27FC236}">
                <a16:creationId xmlns:a16="http://schemas.microsoft.com/office/drawing/2014/main" id="{92B37FCE-1EE9-EFE1-8C17-92DA14C3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793" y="3135320"/>
            <a:ext cx="1537807" cy="15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84F8D-BF0D-7259-9380-0D02650B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09792A4-1F44-2D3D-2D15-25C018E2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CFEB8E-A710-B7BC-BE22-555252232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571624"/>
            <a:ext cx="5756275" cy="4962525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green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dirty="0"/>
              <a:t>: minore intensità di verde trovata tra le mele verdi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minore 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maggiore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minimo di differenza di intensità di rosso e verde tra 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massimo di differenza di intensità di rosso e verde tra le arance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D408E74-CDF1-7EE4-6BD9-1A828DFE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96" y="1666284"/>
            <a:ext cx="5499075" cy="30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20401-81F0-5BD4-EE9E-220D8E03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A7EF8C2-A6F3-B790-F85D-678D7F4E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1932F8-DCF3-AFFC-97FE-C7E5F03C9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308725" cy="4689690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Apple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mele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Red </a:t>
            </a:r>
            <a:r>
              <a:rPr lang="it-IT" sz="2000" baseline="-25000" dirty="0" err="1"/>
              <a:t>Intensity</a:t>
            </a:r>
            <a:r>
              <a:rPr lang="it-IT" sz="2000" dirty="0"/>
              <a:t>: intensità di rosso delle arance – 0,07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C442A4-4058-88F3-CCDB-A6C8C308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70472"/>
            <a:ext cx="4811486" cy="46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6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Dataset: 12 immagini composte da 6 arance e 6 mele, di cui 3 rosse e 3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3746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41960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3424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Dataset: 20 immagini composte da 10 arance e 10 mele, di cui 5 rosse e 5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9157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28914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9122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sz="2000" dirty="0"/>
              <a:t>Procedura di elaborazione delle immagini per identificare due diverse classi e tipologie di frutti.</a:t>
            </a:r>
          </a:p>
          <a:p>
            <a:pPr rtl="0"/>
            <a:r>
              <a:rPr lang="it-IT" sz="2000" dirty="0"/>
              <a:t>Riconoscimento frutti estraendo due caratteristiche (colore e forma) basato sull’analisi di un training set.</a:t>
            </a:r>
          </a:p>
          <a:p>
            <a:pPr rtl="0"/>
            <a:r>
              <a:rPr lang="it-IT" sz="2000" dirty="0"/>
              <a:t>Elaborazione immagini eseguita con il </a:t>
            </a:r>
            <a:r>
              <a:rPr lang="it-IT" sz="2000" dirty="0" err="1"/>
              <a:t>Canny</a:t>
            </a:r>
            <a:r>
              <a:rPr lang="it-IT" sz="2000" dirty="0"/>
              <a:t> Edge Detector (CED) e con una versione modificata (MCED).</a:t>
            </a:r>
          </a:p>
          <a:p>
            <a:pPr rtl="0"/>
            <a:r>
              <a:rPr lang="it-IT" sz="2000" dirty="0"/>
              <a:t>Distinzione di mele e arance nell’esperimento.</a:t>
            </a:r>
          </a:p>
          <a:p>
            <a:pPr rtl="0"/>
            <a:r>
              <a:rPr lang="it-IT" sz="2000" dirty="0"/>
              <a:t>Valutazione prestazioni e comparazioni tra CED ed MCED.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4" name="Immagine 3" descr="Immagine che contiene Elementi grafici, clipart, schermata, design&#10;&#10;Descrizione generata automaticamente">
            <a:extLst>
              <a:ext uri="{FF2B5EF4-FFF2-40B4-BE49-F238E27FC236}">
                <a16:creationId xmlns:a16="http://schemas.microsoft.com/office/drawing/2014/main" id="{1A430CF1-D521-59B4-19A8-1347F2E5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798" y="3948060"/>
            <a:ext cx="2549577" cy="25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3028C-A7D9-61A6-14C0-B72495EB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B2A298-BF36-67E5-CD43-D5952C69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20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263997-DE0F-4B01-8233-DC955B0C3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 err="1"/>
              <a:t>Detection</a:t>
            </a:r>
            <a:r>
              <a:rPr lang="it-IT" sz="2000" dirty="0"/>
              <a:t> e classificazione mele e arance tramite intensità colori e diametro medio</a:t>
            </a:r>
          </a:p>
          <a:p>
            <a:r>
              <a:rPr lang="it-IT" sz="2000" dirty="0"/>
              <a:t>CED ed MCED usati per calcolare il diametro medio dei frutti</a:t>
            </a:r>
          </a:p>
          <a:p>
            <a:r>
              <a:rPr lang="it-IT" sz="2000" dirty="0"/>
              <a:t>MCED ha prestazioni superiori al CED</a:t>
            </a:r>
          </a:p>
          <a:p>
            <a:r>
              <a:rPr lang="it-IT" sz="2000" dirty="0"/>
              <a:t>Approccio e implementazione semplice</a:t>
            </a:r>
          </a:p>
          <a:p>
            <a:r>
              <a:rPr lang="it-IT" sz="2000" dirty="0"/>
              <a:t>Algoritmo facile da estendere per altri frutti e ortaggi</a:t>
            </a:r>
          </a:p>
        </p:txBody>
      </p:sp>
    </p:spTree>
    <p:extLst>
      <p:ext uri="{BB962C8B-B14F-4D97-AF65-F5344CB8AC3E}">
        <p14:creationId xmlns:p14="http://schemas.microsoft.com/office/powerpoint/2010/main" val="148177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60F03-624F-C2A7-7250-AD9566C1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85AB32-416C-8E26-6BD7-1623E55E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932EF-D10F-AC37-A2A6-D6CB39811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Algoritmo composto da diverse fasi: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Operatore di </a:t>
            </a:r>
            <a:r>
              <a:rPr lang="it-IT" sz="2000" dirty="0" err="1"/>
              <a:t>Sobel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Non-maximum </a:t>
            </a:r>
            <a:r>
              <a:rPr lang="it-IT" sz="2000" dirty="0" err="1"/>
              <a:t>suppression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Soglia doppia e isteresi</a:t>
            </a:r>
          </a:p>
        </p:txBody>
      </p:sp>
    </p:spTree>
    <p:extLst>
      <p:ext uri="{BB962C8B-B14F-4D97-AF65-F5344CB8AC3E}">
        <p14:creationId xmlns:p14="http://schemas.microsoft.com/office/powerpoint/2010/main" val="397776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6C527-83F9-BBD0-5710-75F5040D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di </a:t>
            </a:r>
            <a:r>
              <a:rPr lang="it-IT" dirty="0" err="1"/>
              <a:t>Sobel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2BC7DF0-DAE0-1948-1186-761DB833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68FC7-ADBB-BDE0-0809-1485762E59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39276" cy="4093243"/>
          </a:xfrm>
        </p:spPr>
        <p:txBody>
          <a:bodyPr/>
          <a:lstStyle/>
          <a:p>
            <a:r>
              <a:rPr lang="it-IT" sz="2000" dirty="0"/>
              <a:t>Filtro usato per individuare i contorni di un’immagine</a:t>
            </a:r>
          </a:p>
          <a:p>
            <a:r>
              <a:rPr lang="it-IT" sz="2000" dirty="0"/>
              <a:t>Calcolo Gradiente X e Gradiente Y</a:t>
            </a:r>
          </a:p>
          <a:p>
            <a:r>
              <a:rPr lang="it-IT" sz="2000" dirty="0"/>
              <a:t>Generazione Gradiente Totale</a:t>
            </a:r>
          </a:p>
          <a:p>
            <a:r>
              <a:rPr lang="it-IT" sz="2000" dirty="0"/>
              <a:t>Calcolo angolo tra il gradiente X e Y</a:t>
            </a:r>
          </a:p>
        </p:txBody>
      </p:sp>
      <p:pic>
        <p:nvPicPr>
          <p:cNvPr id="6" name="Immagine 5" descr="Immagine che contiene Carattere, diagramma, numero, tipografia&#10;&#10;Descrizione generata automaticamente">
            <a:extLst>
              <a:ext uri="{FF2B5EF4-FFF2-40B4-BE49-F238E27FC236}">
                <a16:creationId xmlns:a16="http://schemas.microsoft.com/office/drawing/2014/main" id="{41F0EAC6-6124-2901-7979-5897AA89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86" y="555152"/>
            <a:ext cx="2377646" cy="2034716"/>
          </a:xfrm>
          <a:prstGeom prst="rect">
            <a:avLst/>
          </a:prstGeom>
        </p:spPr>
      </p:pic>
      <p:pic>
        <p:nvPicPr>
          <p:cNvPr id="8" name="Immagine 7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B8E53B63-450F-7ABC-02BE-51C7697E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21" y="2906985"/>
            <a:ext cx="3985605" cy="1044030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C70A76FE-E521-96DE-0DF9-D4B78B6C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25" y="4404105"/>
            <a:ext cx="4286796" cy="18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D6EDB-DE57-16FC-F95C-09127019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Non-maximum </a:t>
            </a:r>
            <a:r>
              <a:rPr lang="it-IT" dirty="0" err="1"/>
              <a:t>suppression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0558C8-FAB7-6CCC-F4B3-507C5B62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5E8754-A71E-52F2-4471-FFA8AF47B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Riduzione dello spessore dei contorni</a:t>
            </a:r>
          </a:p>
          <a:p>
            <a:r>
              <a:rPr lang="it-IT" sz="2000" dirty="0"/>
              <a:t>Iterazione su pixel e comparazione intensità con altri 2 pixel adiacenti</a:t>
            </a:r>
          </a:p>
          <a:p>
            <a:r>
              <a:rPr lang="it-IT" sz="2000" dirty="0"/>
              <a:t>Pixel adiacenti con direzione quasi perpendicolare all’angolo del pixel principale</a:t>
            </a:r>
          </a:p>
        </p:txBody>
      </p:sp>
      <p:pic>
        <p:nvPicPr>
          <p:cNvPr id="8" name="Immagine 7" descr="Immagine che contiene schizzo, schermata, testo, bianco e nero&#10;&#10;Descrizione generata automaticamente">
            <a:extLst>
              <a:ext uri="{FF2B5EF4-FFF2-40B4-BE49-F238E27FC236}">
                <a16:creationId xmlns:a16="http://schemas.microsoft.com/office/drawing/2014/main" id="{0D8C619A-1FE0-0EB3-8607-3C14174B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59" y="3672006"/>
            <a:ext cx="4260170" cy="2982622"/>
          </a:xfrm>
          <a:prstGeom prst="rect">
            <a:avLst/>
          </a:prstGeom>
        </p:spPr>
      </p:pic>
      <p:pic>
        <p:nvPicPr>
          <p:cNvPr id="10" name="Immagine 9" descr="Immagine che contiene schizzo, testo, disegno, arte&#10;&#10;Descrizione generata automaticamente">
            <a:extLst>
              <a:ext uri="{FF2B5EF4-FFF2-40B4-BE49-F238E27FC236}">
                <a16:creationId xmlns:a16="http://schemas.microsoft.com/office/drawing/2014/main" id="{FBE65AEE-0E12-E4F2-418A-7ED8B5F6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654" y="3764686"/>
            <a:ext cx="4200844" cy="28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53EE4-9E01-1C85-994C-E14BD62E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it-IT" dirty="0"/>
              <a:t>Soglia doppia e isteresi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0472C7-7E63-8765-72BE-2C36AFEC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CB2691-120B-FEBC-7437-120AD9E20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21467" cy="4093243"/>
          </a:xfrm>
        </p:spPr>
        <p:txBody>
          <a:bodyPr/>
          <a:lstStyle/>
          <a:p>
            <a:r>
              <a:rPr lang="it-IT" sz="2000" dirty="0"/>
              <a:t>Identificazione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e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sopra la soglia alta sono considerati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sotto la soglia bassa non sono considerati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compresa tra la soglia bassa e alta sono considerati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L’isteresi determina se un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può essere collegato agli strong </a:t>
            </a:r>
            <a:r>
              <a:rPr lang="it-IT" sz="2000" dirty="0" err="1"/>
              <a:t>edges</a:t>
            </a:r>
            <a:r>
              <a:rPr lang="it-IT" sz="2000" dirty="0"/>
              <a:t> oppure se deve essere eliminato</a:t>
            </a:r>
          </a:p>
          <a:p>
            <a:endParaRPr lang="it-IT" dirty="0"/>
          </a:p>
        </p:txBody>
      </p:sp>
      <p:pic>
        <p:nvPicPr>
          <p:cNvPr id="6" name="Immagine 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FEC50CC-4D64-545F-1B05-BA31E556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31793"/>
            <a:ext cx="5692633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1D02D-9576-2AAB-503F-CE19F3F7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69DF8DF-4666-FD9A-93A1-B7B790DB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AFD47B-43F5-0D67-D6EF-D95AC97D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Caratteristiche aggiuntive: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Filtro Gaussiano per la rimozione del rumore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Zero </a:t>
            </a:r>
            <a:r>
              <a:rPr lang="it-IT" sz="2000" dirty="0" err="1"/>
              <a:t>Padding</a:t>
            </a:r>
            <a:r>
              <a:rPr lang="it-IT" sz="2000" dirty="0"/>
              <a:t> per rimuovere i bordi indesiderati mantenendo gli strong </a:t>
            </a:r>
            <a:r>
              <a:rPr lang="it-IT" sz="2000" dirty="0" err="1"/>
              <a:t>edge</a:t>
            </a:r>
            <a:r>
              <a:rPr lang="it-IT" sz="2000" dirty="0"/>
              <a:t> invariati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Nella soglia doppia la soglia alta è considerata 1,562 volte maggiore rispetto a quella bassa</a:t>
            </a:r>
          </a:p>
        </p:txBody>
      </p:sp>
    </p:spTree>
    <p:extLst>
      <p:ext uri="{BB962C8B-B14F-4D97-AF65-F5344CB8AC3E}">
        <p14:creationId xmlns:p14="http://schemas.microsoft.com/office/powerpoint/2010/main" val="387394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D45D8-956E-E564-AC46-0326BB80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B351AA5-14BD-3DF8-1461-BACEC710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8</a:t>
            </a:fld>
            <a:endParaRPr lang="it-IT" noProof="0"/>
          </a:p>
        </p:txBody>
      </p:sp>
      <p:pic>
        <p:nvPicPr>
          <p:cNvPr id="6" name="Immagine 5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077B2B1B-9822-15BE-1C38-6B4E7BB3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9" y="1784671"/>
            <a:ext cx="5681761" cy="4261321"/>
          </a:xfrm>
          <a:prstGeom prst="rect">
            <a:avLst/>
          </a:prstGeom>
        </p:spPr>
      </p:pic>
      <p:pic>
        <p:nvPicPr>
          <p:cNvPr id="8" name="Immagine 7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2B58BC49-0C93-7992-7BB4-1BB90252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61" y="1784672"/>
            <a:ext cx="5681761" cy="42613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1E5E2A-375F-9613-6F60-8D9D5DB89324}"/>
              </a:ext>
            </a:extLst>
          </p:cNvPr>
          <p:cNvSpPr txBox="1"/>
          <p:nvPr/>
        </p:nvSpPr>
        <p:spPr>
          <a:xfrm>
            <a:off x="2874679" y="61318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B13468-5818-23C1-3552-F2E448E9576E}"/>
              </a:ext>
            </a:extLst>
          </p:cNvPr>
          <p:cNvSpPr txBox="1"/>
          <p:nvPr/>
        </p:nvSpPr>
        <p:spPr>
          <a:xfrm>
            <a:off x="8885151" y="61283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43607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83D16-02AF-ACED-5D6C-BED8D95C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993EF9-E844-3266-C267-DBFA00C7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9</a:t>
            </a:fld>
            <a:endParaRPr lang="it-IT" noProof="0"/>
          </a:p>
        </p:txBody>
      </p:sp>
      <p:pic>
        <p:nvPicPr>
          <p:cNvPr id="6" name="Immagine 5" descr="Immagine che contiene testo, diagramma, schizzo, cerchio&#10;&#10;Descrizione generata automaticamente">
            <a:extLst>
              <a:ext uri="{FF2B5EF4-FFF2-40B4-BE49-F238E27FC236}">
                <a16:creationId xmlns:a16="http://schemas.microsoft.com/office/drawing/2014/main" id="{76812104-22CA-87CD-A24A-7B24115B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" y="1502201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diagramma, schizzo, schermata&#10;&#10;Descrizione generata automaticamente">
            <a:extLst>
              <a:ext uri="{FF2B5EF4-FFF2-40B4-BE49-F238E27FC236}">
                <a16:creationId xmlns:a16="http://schemas.microsoft.com/office/drawing/2014/main" id="{5676C2FE-9AC3-BE5C-249C-7391834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50" y="1502201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173251-643E-6749-78D0-833C5985661A}"/>
              </a:ext>
            </a:extLst>
          </p:cNvPr>
          <p:cNvSpPr txBox="1"/>
          <p:nvPr/>
        </p:nvSpPr>
        <p:spPr>
          <a:xfrm>
            <a:off x="2725306" y="6029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7517DF-DE99-63DE-4408-390A6A7F0F15}"/>
              </a:ext>
            </a:extLst>
          </p:cNvPr>
          <p:cNvSpPr txBox="1"/>
          <p:nvPr/>
        </p:nvSpPr>
        <p:spPr>
          <a:xfrm>
            <a:off x="8885151" y="6029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86373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82_TF66687569" id="{C3589154-38D6-44FD-9870-84FE61A8A3F2}" vid="{1D51CCE8-6133-4A28-8A58-71C57A6631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blu moderna</Template>
  <TotalTime>517</TotalTime>
  <Words>778</Words>
  <Application>Microsoft Office PowerPoint</Application>
  <PresentationFormat>Widescreen</PresentationFormat>
  <Paragraphs>202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Trade Gothic LT Pro</vt:lpstr>
      <vt:lpstr>Trebuchet MS</vt:lpstr>
      <vt:lpstr>Tema di Office</vt:lpstr>
      <vt:lpstr>Computer Vision</vt:lpstr>
      <vt:lpstr>Scopo progetto</vt:lpstr>
      <vt:lpstr>Canny Edge Detector</vt:lpstr>
      <vt:lpstr>Operatore di Sobel</vt:lpstr>
      <vt:lpstr>Non-maximum suppression</vt:lpstr>
      <vt:lpstr>Soglia doppia e isteresi</vt:lpstr>
      <vt:lpstr>Modified Canny Edge Detector</vt:lpstr>
      <vt:lpstr>Canny Edge Detector VS Modified Canny Edge Detector</vt:lpstr>
      <vt:lpstr>Canny Edge Detector VS Modified Canny Edge Detector</vt:lpstr>
      <vt:lpstr>Canny Edge Detector VS Modified Canny Edge Detector</vt:lpstr>
      <vt:lpstr>Image pre-processing</vt:lpstr>
      <vt:lpstr>Segmentazione</vt:lpstr>
      <vt:lpstr>Intensità Colore</vt:lpstr>
      <vt:lpstr>Calcolo grandezza dei frutti</vt:lpstr>
      <vt:lpstr>Set up esperimenti</vt:lpstr>
      <vt:lpstr>Matching</vt:lpstr>
      <vt:lpstr>Classification</vt:lpstr>
      <vt:lpstr>Simulazioni e Analisi dei Risultati</vt:lpstr>
      <vt:lpstr>Simulazioni e Analisi dei Risultati</vt:lpstr>
      <vt:lpstr>Conclusioni e sviluppi futuri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GIUSEPPE PICCOLO</dc:creator>
  <cp:lastModifiedBy>GIUSEPPE PICCOLO</cp:lastModifiedBy>
  <cp:revision>23</cp:revision>
  <dcterms:created xsi:type="dcterms:W3CDTF">2024-01-31T08:42:45Z</dcterms:created>
  <dcterms:modified xsi:type="dcterms:W3CDTF">2024-02-09T13:49:27Z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2024-01-31T08:55:29Z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fbfb830c-2466-4e70-87ee-f444322a0284</vt:lpwstr>
  </property>
  <property fmtid="{D5CDD505-2E9C-101B-9397-08002B2CF9AE}" pid="9" name="MSIP_Label_2ad0b24d-6422-44b0-b3de-abb3a9e8c81a_ContentBits">
    <vt:lpwstr>0</vt:lpwstr>
  </property>
</Properties>
</file>